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5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22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7F8CB2-DA54-C8F3-42F8-C0B6656D1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</a:t>
            </a:r>
            <a:br>
              <a:rPr lang="ru-RU" dirty="0"/>
            </a:br>
            <a:r>
              <a:rPr lang="ru-RU" sz="5400" dirty="0"/>
              <a:t>Вводное занятие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4753025-76F9-BFA7-776F-B5C808D3A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857874"/>
            <a:ext cx="9418320" cy="634365"/>
          </a:xfrm>
        </p:spPr>
        <p:txBody>
          <a:bodyPr/>
          <a:lstStyle/>
          <a:p>
            <a:pPr algn="r"/>
            <a:r>
              <a:rPr lang="ru-RU" dirty="0"/>
              <a:t>Карташев Игорь Андреевич</a:t>
            </a:r>
          </a:p>
        </p:txBody>
      </p:sp>
    </p:spTree>
    <p:extLst>
      <p:ext uri="{BB962C8B-B14F-4D97-AF65-F5344CB8AC3E}">
        <p14:creationId xmlns:p14="http://schemas.microsoft.com/office/powerpoint/2010/main" val="77135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2F0A9-5966-678D-4C2E-6620B80E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Arduino IDE</a:t>
            </a:r>
          </a:p>
        </p:txBody>
      </p:sp>
      <p:sp useBgFill="1">
        <p:nvSpPr>
          <p:cNvPr id="7181" name="Rectangle 7180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How to install Arduino IDE on the latest versions of Ubuntu | Ubunlog">
            <a:extLst>
              <a:ext uri="{FF2B5EF4-FFF2-40B4-BE49-F238E27FC236}">
                <a16:creationId xmlns:a16="http://schemas.microsoft.com/office/drawing/2014/main" id="{9D68A739-1C96-41B4-CB1A-0FC8E7BD53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375" y="1432737"/>
            <a:ext cx="6616823" cy="39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3" name="Rectangle 7182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AA9B6-9620-2C5D-DD67-A2225C026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82" y="3749041"/>
            <a:ext cx="10134678" cy="163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800"/>
              <a:t>Макетная плата</a:t>
            </a:r>
          </a:p>
        </p:txBody>
      </p:sp>
      <p:pic>
        <p:nvPicPr>
          <p:cNvPr id="8194" name="Picture 2" descr="схема действия breadboard">
            <a:extLst>
              <a:ext uri="{FF2B5EF4-FFF2-40B4-BE49-F238E27FC236}">
                <a16:creationId xmlns:a16="http://schemas.microsoft.com/office/drawing/2014/main" id="{B1A882A4-D39E-26FF-345B-1EA5FB1A54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8219" y="643467"/>
            <a:ext cx="8742804" cy="284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1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Rectangle 9235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42" name="Rectangle 9237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240" name="Rectangle 9239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D3359-F627-BECB-8093-663A178F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Подключение светодиода</a:t>
            </a:r>
          </a:p>
        </p:txBody>
      </p:sp>
      <p:pic>
        <p:nvPicPr>
          <p:cNvPr id="9218" name="Picture 2" descr="Cхема подключения светодиода">
            <a:extLst>
              <a:ext uri="{FF2B5EF4-FFF2-40B4-BE49-F238E27FC236}">
                <a16:creationId xmlns:a16="http://schemas.microsoft.com/office/drawing/2014/main" id="{6F464FD2-F373-5D5A-CD3C-2A255AC8A2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8" y="740579"/>
            <a:ext cx="5064716" cy="397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Эксперимент № 2. Зажигаем светодиод - JArduino">
            <a:extLst>
              <a:ext uri="{FF2B5EF4-FFF2-40B4-BE49-F238E27FC236}">
                <a16:creationId xmlns:a16="http://schemas.microsoft.com/office/drawing/2014/main" id="{C09D8360-83D3-7C4D-FB7B-7817EA903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5886" y="1398482"/>
            <a:ext cx="5192004" cy="259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38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7">
            <a:extLst>
              <a:ext uri="{FF2B5EF4-FFF2-40B4-BE49-F238E27FC236}">
                <a16:creationId xmlns:a16="http://schemas.microsoft.com/office/drawing/2014/main" id="{3BC921DF-9345-4B9D-A324-FA2A21AFF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29">
            <a:extLst>
              <a:ext uri="{FF2B5EF4-FFF2-40B4-BE49-F238E27FC236}">
                <a16:creationId xmlns:a16="http://schemas.microsoft.com/office/drawing/2014/main" id="{A1EE3CC7-2194-4DE5-B62A-44A7077D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81275-17FD-6A24-2174-1D99089E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24001"/>
            <a:ext cx="9777603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Техника безопасности</a:t>
            </a:r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5C86F7B6-C089-4557-B97A-3E9D42392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130899-E4D0-4FB2-BA18-591F0CA8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12092" cy="42514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Объект 11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B0278D51-8E35-D846-29B6-9173ACEB0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932" y="567278"/>
            <a:ext cx="3177493" cy="311690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FDCE811-8BF7-BE73-0DEF-1DFED5B2A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157" y="604505"/>
            <a:ext cx="3177493" cy="3042449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BDC015C-E527-7C5B-DC8D-6E2C562E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82" y="707774"/>
            <a:ext cx="3338293" cy="29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81275-17FD-6A24-2174-1D99089E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Техника безопасности</a:t>
            </a:r>
          </a:p>
        </p:txBody>
      </p:sp>
      <p:pic>
        <p:nvPicPr>
          <p:cNvPr id="12" name="Объект 11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B0278D51-8E35-D846-29B6-9173ACEB0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381780" y="640081"/>
            <a:ext cx="4047873" cy="382524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BDC015C-E527-7C5B-DC8D-6E2C562E5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265388" y="640081"/>
            <a:ext cx="4157869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7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1517D-6458-145C-A241-8ACDAADD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438" y="758952"/>
            <a:ext cx="2853005" cy="363987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dirty="0" err="1"/>
              <a:t>Какие</a:t>
            </a:r>
            <a:r>
              <a:rPr lang="en-US" sz="4800" dirty="0"/>
              <a:t> </a:t>
            </a:r>
            <a:r>
              <a:rPr lang="en-US" sz="4800" dirty="0" err="1"/>
              <a:t>еще</a:t>
            </a:r>
            <a:r>
              <a:rPr lang="en-US" sz="4800" dirty="0"/>
              <a:t> </a:t>
            </a:r>
            <a:r>
              <a:rPr lang="en-US" sz="4800" dirty="0" err="1"/>
              <a:t>правила</a:t>
            </a:r>
            <a:r>
              <a:rPr lang="en-US" sz="4800" dirty="0"/>
              <a:t> </a:t>
            </a:r>
            <a:r>
              <a:rPr lang="en-US" sz="4800" dirty="0" err="1"/>
              <a:t>вы</a:t>
            </a:r>
            <a:r>
              <a:rPr lang="en-US" sz="4800" dirty="0"/>
              <a:t> </a:t>
            </a:r>
            <a:r>
              <a:rPr lang="en-US" sz="4800" dirty="0" err="1"/>
              <a:t>знаете</a:t>
            </a:r>
            <a:r>
              <a:rPr lang="en-US" sz="4800" dirty="0"/>
              <a:t>?</a:t>
            </a:r>
          </a:p>
        </p:txBody>
      </p:sp>
      <p:pic>
        <p:nvPicPr>
          <p:cNvPr id="2050" name="Picture 2" descr="Правила техники безопасности в компьютерном классе - Інформвтика з нуля">
            <a:extLst>
              <a:ext uri="{FF2B5EF4-FFF2-40B4-BE49-F238E27FC236}">
                <a16:creationId xmlns:a16="http://schemas.microsoft.com/office/drawing/2014/main" id="{94A86C4C-A50C-E88B-4FE7-7ED973523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0"/>
          <a:stretch/>
        </p:blipFill>
        <p:spPr bwMode="auto">
          <a:xfrm>
            <a:off x="442453" y="10"/>
            <a:ext cx="711855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2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81275-17FD-6A24-2174-1D99089E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Техника</a:t>
            </a:r>
            <a:r>
              <a:rPr lang="en-US" dirty="0"/>
              <a:t> </a:t>
            </a:r>
            <a:r>
              <a:rPr lang="en-US" dirty="0" err="1"/>
              <a:t>безопасности</a:t>
            </a:r>
            <a:endParaRPr lang="en-US" dirty="0"/>
          </a:p>
        </p:txBody>
      </p:sp>
      <p:sp>
        <p:nvSpPr>
          <p:cNvPr id="1045" name="Content Placeholder 1042">
            <a:extLst>
              <a:ext uri="{FF2B5EF4-FFF2-40B4-BE49-F238E27FC236}">
                <a16:creationId xmlns:a16="http://schemas.microsoft.com/office/drawing/2014/main" id="{A2D74324-AB5A-7C65-9922-EA36B065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33575"/>
            <a:ext cx="5852160" cy="4246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   Какие правила нарушил ученик</a:t>
            </a:r>
            <a:r>
              <a:rPr lang="en-US" sz="2400" dirty="0"/>
              <a:t>?</a:t>
            </a:r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    Перед занятием Саша дал мне на 10 минут флешку с игрой. Я решил не снимать верхнюю одежду и влетел в компьютерный класс. Оказалось, что интернет работает только на компьютере Игоря Андреевича. Я включил его и начал перекачивать игру на </a:t>
            </a:r>
            <a:r>
              <a:rPr lang="ru-RU" dirty="0" err="1"/>
              <a:t>Яндекс.Диск</a:t>
            </a:r>
            <a:r>
              <a:rPr lang="ru-RU" dirty="0"/>
              <a:t>. Чтобы не скучать, я достал бутерброд и перекусил. Крошки, которые упали на клавиатуру, я стряхнул. Когда я перенес все файлы на диск, я выдернул шнур из розетки. Экран погас. Я выбежал из кабинета.</a:t>
            </a:r>
            <a:endParaRPr lang="en-US" dirty="0"/>
          </a:p>
        </p:txBody>
      </p:sp>
      <p:pic>
        <p:nvPicPr>
          <p:cNvPr id="1026" name="Picture 2" descr="Изображение выглядит как доска&#10;&#10;Автоматически созданное описание">
            <a:extLst>
              <a:ext uri="{FF2B5EF4-FFF2-40B4-BE49-F238E27FC236}">
                <a16:creationId xmlns:a16="http://schemas.microsoft.com/office/drawing/2014/main" id="{DA5679A0-12D4-FB54-CBF4-3D69DDF1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8664" y="2166138"/>
            <a:ext cx="3304622" cy="317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17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Rectangle 3097">
            <a:extLst>
              <a:ext uri="{FF2B5EF4-FFF2-40B4-BE49-F238E27FC236}">
                <a16:creationId xmlns:a16="http://schemas.microsoft.com/office/drawing/2014/main" id="{3BC921DF-9345-4B9D-A324-FA2A21AFF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2A172-344F-404D-4C4C-70AF12D0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573" y="758952"/>
            <a:ext cx="3912893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Что такое робототехника?</a:t>
            </a:r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983ADFD3-4D64-4F08-9310-C03AD6F5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608735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4" name="Picture 12" descr="ArduinoIDE 2.0">
            <a:extLst>
              <a:ext uri="{FF2B5EF4-FFF2-40B4-BE49-F238E27FC236}">
                <a16:creationId xmlns:a16="http://schemas.microsoft.com/office/drawing/2014/main" id="{34D51706-0218-6E2F-3F6C-3BA5287D0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145" y="335916"/>
            <a:ext cx="5766617" cy="35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D21514-C4B6-4A63-230E-18648F095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45" y="4403854"/>
            <a:ext cx="2806716" cy="1971717"/>
          </a:xfrm>
          <a:prstGeom prst="rect">
            <a:avLst/>
          </a:prstGeom>
        </p:spPr>
      </p:pic>
      <p:pic>
        <p:nvPicPr>
          <p:cNvPr id="3074" name="Picture 2" descr="Arduino машинка своими руками. Управление с помощью джойстика.">
            <a:extLst>
              <a:ext uri="{FF2B5EF4-FFF2-40B4-BE49-F238E27FC236}">
                <a16:creationId xmlns:a16="http://schemas.microsoft.com/office/drawing/2014/main" id="{7442CBCC-B17D-4E2E-8E87-A423373A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8729" y="4385560"/>
            <a:ext cx="2799034" cy="20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70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906D8-43C2-D4A6-AF2B-6C918ED8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930" y="311680"/>
            <a:ext cx="3124581" cy="4473680"/>
          </a:xfrm>
        </p:spPr>
        <p:txBody>
          <a:bodyPr>
            <a:normAutofit/>
          </a:bodyPr>
          <a:lstStyle/>
          <a:p>
            <a:r>
              <a:rPr lang="ru-RU" sz="3600" dirty="0"/>
              <a:t>Роботы среди нас</a:t>
            </a:r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D72D86B8-F8FA-4152-BB97-1E86BF5C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3458292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Купить телефон Самсунг по низкой цене | Смартфоны Samsung в  интернет-магазине Эльдорадо в Москве">
            <a:extLst>
              <a:ext uri="{FF2B5EF4-FFF2-40B4-BE49-F238E27FC236}">
                <a16:creationId xmlns:a16="http://schemas.microsoft.com/office/drawing/2014/main" id="{D8D97787-C2F2-E88E-7B4F-B3FBDA71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934" y="697981"/>
            <a:ext cx="2833134" cy="283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Rectangle 5138">
            <a:extLst>
              <a:ext uri="{FF2B5EF4-FFF2-40B4-BE49-F238E27FC236}">
                <a16:creationId xmlns:a16="http://schemas.microsoft.com/office/drawing/2014/main" id="{1E9F5D63-18D2-44EE-9BF4-F99E145C8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5812"/>
            <a:ext cx="3419856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Робот-пылесос Xiaomi Mi Robot Vacuum-Mop Essential — Роботы-пылесосы —  купить по выгодной цене на Яндекс Маркете">
            <a:extLst>
              <a:ext uri="{FF2B5EF4-FFF2-40B4-BE49-F238E27FC236}">
                <a16:creationId xmlns:a16="http://schemas.microsoft.com/office/drawing/2014/main" id="{83FDA9EF-E339-96B2-5A85-E2CA60EE3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0904" y="311680"/>
            <a:ext cx="2064497" cy="182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1" name="Rectangle 5140">
            <a:extLst>
              <a:ext uri="{FF2B5EF4-FFF2-40B4-BE49-F238E27FC236}">
                <a16:creationId xmlns:a16="http://schemas.microsoft.com/office/drawing/2014/main" id="{75FB676B-0487-4FE6-A64F-7AA4C2693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367107"/>
            <a:ext cx="3458292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0" name="Picture 10" descr="Посудомоечная машина MAUNFELD MLP-06S - купить в Москве по цене 27490 руб.  с доставкой">
            <a:extLst>
              <a:ext uri="{FF2B5EF4-FFF2-40B4-BE49-F238E27FC236}">
                <a16:creationId xmlns:a16="http://schemas.microsoft.com/office/drawing/2014/main" id="{35E245CE-9AAF-4B78-EB65-C29221BB2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986" y="4691109"/>
            <a:ext cx="2718257" cy="185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Rectangle 5142">
            <a:extLst>
              <a:ext uri="{FF2B5EF4-FFF2-40B4-BE49-F238E27FC236}">
                <a16:creationId xmlns:a16="http://schemas.microsoft.com/office/drawing/2014/main" id="{F04C8A62-F20F-437D-B6E7-D2C4777D4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2651761"/>
            <a:ext cx="3423003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Купить Фен Philips HP4935/22 в каталоге интернет магазина М.Видео по  выгодной цене с доставкой, отзывы, фотографии - Москва">
            <a:extLst>
              <a:ext uri="{FF2B5EF4-FFF2-40B4-BE49-F238E27FC236}">
                <a16:creationId xmlns:a16="http://schemas.microsoft.com/office/drawing/2014/main" id="{9475551F-55BC-DCEA-CF10-8DE4CEA9C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0074" y="3366993"/>
            <a:ext cx="2774205" cy="277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04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Rectangle 4157">
            <a:extLst>
              <a:ext uri="{FF2B5EF4-FFF2-40B4-BE49-F238E27FC236}">
                <a16:creationId xmlns:a16="http://schemas.microsoft.com/office/drawing/2014/main" id="{554C70E2-B81C-49FD-87AB-36A4F9CAC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160" name="Rectangle 4159">
            <a:extLst>
              <a:ext uri="{FF2B5EF4-FFF2-40B4-BE49-F238E27FC236}">
                <a16:creationId xmlns:a16="http://schemas.microsoft.com/office/drawing/2014/main" id="{6F77CED5-3E09-45CC-8632-769F0C30C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Роботы делают всю работу на &quot;умном&quot; заводе Nissan">
            <a:extLst>
              <a:ext uri="{FF2B5EF4-FFF2-40B4-BE49-F238E27FC236}">
                <a16:creationId xmlns:a16="http://schemas.microsoft.com/office/drawing/2014/main" id="{FCFA55C6-23CC-96B5-049B-DEB07D428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r="16818"/>
          <a:stretch/>
        </p:blipFill>
        <p:spPr bwMode="auto">
          <a:xfrm>
            <a:off x="4055373" y="-2"/>
            <a:ext cx="81333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Робот на пищевом производстве: возможности и перспективы">
            <a:extLst>
              <a:ext uri="{FF2B5EF4-FFF2-40B4-BE49-F238E27FC236}">
                <a16:creationId xmlns:a16="http://schemas.microsoft.com/office/drawing/2014/main" id="{81FD6551-63A7-6035-0778-5D1172615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92" b="2"/>
          <a:stretch/>
        </p:blipFill>
        <p:spPr bwMode="auto">
          <a:xfrm>
            <a:off x="20" y="9"/>
            <a:ext cx="4067476" cy="342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3A5E0D2-105C-B796-C8D4-5C8534900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9913" r="922" b="-2"/>
          <a:stretch/>
        </p:blipFill>
        <p:spPr bwMode="auto">
          <a:xfrm>
            <a:off x="20" y="3428312"/>
            <a:ext cx="4067476" cy="34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62" name="Rectangle 4161">
            <a:extLst>
              <a:ext uri="{FF2B5EF4-FFF2-40B4-BE49-F238E27FC236}">
                <a16:creationId xmlns:a16="http://schemas.microsoft.com/office/drawing/2014/main" id="{5F138329-3B0B-4D2C-B2DB-A74936362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999763"/>
            <a:ext cx="7092215" cy="2478039"/>
          </a:xfrm>
          <a:prstGeom prst="rect">
            <a:avLst/>
          </a:prstGeom>
          <a:solidFill>
            <a:schemeClr val="bg1">
              <a:lumMod val="75000"/>
              <a:lumOff val="25000"/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08E77-816A-4177-88A5-7D71C9E0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560" y="4201069"/>
            <a:ext cx="5810863" cy="127426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/>
              <a:t>Робототехника на предприятиях</a:t>
            </a:r>
            <a:endParaRPr lang="en-US" dirty="0"/>
          </a:p>
        </p:txBody>
      </p:sp>
      <p:cxnSp>
        <p:nvCxnSpPr>
          <p:cNvPr id="4164" name="Straight Connector 4163">
            <a:extLst>
              <a:ext uri="{FF2B5EF4-FFF2-40B4-BE49-F238E27FC236}">
                <a16:creationId xmlns:a16="http://schemas.microsoft.com/office/drawing/2014/main" id="{0F6DBD39-65DD-4800-B2E8-0B60452FE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429000"/>
            <a:ext cx="4064320" cy="0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6" name="Straight Connector 4165">
            <a:extLst>
              <a:ext uri="{FF2B5EF4-FFF2-40B4-BE49-F238E27FC236}">
                <a16:creationId xmlns:a16="http://schemas.microsoft.com/office/drawing/2014/main" id="{E238F1AE-09A0-4C34-BCC3-F8BBD8AE2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8" name="Rectangle 4167">
            <a:extLst>
              <a:ext uri="{FF2B5EF4-FFF2-40B4-BE49-F238E27FC236}">
                <a16:creationId xmlns:a16="http://schemas.microsoft.com/office/drawing/2014/main" id="{821492EB-19A5-4AD6-A372-8EC094034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9052" y="3999763"/>
            <a:ext cx="731520" cy="2478039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22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Rectangle 6154">
            <a:extLst>
              <a:ext uri="{FF2B5EF4-FFF2-40B4-BE49-F238E27FC236}">
                <a16:creationId xmlns:a16="http://schemas.microsoft.com/office/drawing/2014/main" id="{3BC921DF-9345-4B9D-A324-FA2A21AFF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96F4B-F859-BCD1-36F3-B5F23DCA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758952"/>
            <a:ext cx="2977134" cy="40590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Проекты на Arduino</a:t>
            </a: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2EAA4BC9-6EED-4508-B472-0AF7BD537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724301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Полярная машина для рисования">
            <a:extLst>
              <a:ext uri="{FF2B5EF4-FFF2-40B4-BE49-F238E27FC236}">
                <a16:creationId xmlns:a16="http://schemas.microsoft.com/office/drawing/2014/main" id="{79C8BB96-0F48-38CF-68C3-7A7491F1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265" y="2200197"/>
            <a:ext cx="3283227" cy="24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Лучшие музыкальные проекты на Arduino | Блог интернет-магазина Arduinka.Pro">
            <a:extLst>
              <a:ext uri="{FF2B5EF4-FFF2-40B4-BE49-F238E27FC236}">
                <a16:creationId xmlns:a16="http://schemas.microsoft.com/office/drawing/2014/main" id="{2C737534-0569-8198-0AAB-2E21CC338D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6088" y="368907"/>
            <a:ext cx="3438568" cy="20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pencat">
            <a:extLst>
              <a:ext uri="{FF2B5EF4-FFF2-40B4-BE49-F238E27FC236}">
                <a16:creationId xmlns:a16="http://schemas.microsoft.com/office/drawing/2014/main" id="{6D426FDF-DC66-9665-6A32-D494B986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6088" y="3467824"/>
            <a:ext cx="3438568" cy="25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245888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839</TotalTime>
  <Words>134</Words>
  <Application>Microsoft Office PowerPoint</Application>
  <PresentationFormat>Широкоэкранный</PresentationFormat>
  <Paragraphs>16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Schoolbook</vt:lpstr>
      <vt:lpstr>Wingdings 2</vt:lpstr>
      <vt:lpstr>Вид</vt:lpstr>
      <vt:lpstr>Arduino Вводное занятие</vt:lpstr>
      <vt:lpstr>Техника безопасности</vt:lpstr>
      <vt:lpstr>Техника безопасности</vt:lpstr>
      <vt:lpstr>Какие еще правила вы знаете?</vt:lpstr>
      <vt:lpstr>Техника безопасности</vt:lpstr>
      <vt:lpstr>Что такое робототехника?</vt:lpstr>
      <vt:lpstr>Роботы среди нас</vt:lpstr>
      <vt:lpstr>Робототехника на предприятиях</vt:lpstr>
      <vt:lpstr>Проекты на Arduino</vt:lpstr>
      <vt:lpstr>Arduino IDE</vt:lpstr>
      <vt:lpstr>Макетная плата</vt:lpstr>
      <vt:lpstr>Подключение светодиода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Вводное занятие</dc:title>
  <dc:creator>Шарафетдинов Дамир Ринатович</dc:creator>
  <cp:lastModifiedBy>Шарафетдинов Дамир Ринатович</cp:lastModifiedBy>
  <cp:revision>3</cp:revision>
  <dcterms:created xsi:type="dcterms:W3CDTF">2022-10-05T23:45:00Z</dcterms:created>
  <dcterms:modified xsi:type="dcterms:W3CDTF">2022-10-06T13:44:36Z</dcterms:modified>
</cp:coreProperties>
</file>